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League Spartan" charset="1" panose="00000800000000000000"/>
      <p:regular r:id="rId18"/>
    </p:embeddedFont>
    <p:embeddedFont>
      <p:font typeface="Handelson Five" charset="1" panose="00000100000000000000"/>
      <p:regular r:id="rId19"/>
    </p:embeddedFont>
    <p:embeddedFont>
      <p:font typeface="Codec Pro" charset="1" panose="00000500000000000000"/>
      <p:regular r:id="rId20"/>
    </p:embeddedFont>
    <p:embeddedFont>
      <p:font typeface="Codec Pro Bold" charset="1" panose="000006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1.png" Type="http://schemas.openxmlformats.org/officeDocument/2006/relationships/image"/><Relationship Id="rId13" Target="../media/image2.sv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8.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ivSkbP7I.mp4" Type="http://schemas.microsoft.com/office/2007/relationships/media"/><Relationship Id="rId2" Target="../media/image29.png" Type="http://schemas.openxmlformats.org/officeDocument/2006/relationships/image"/><Relationship Id="rId3" Target="../media/image3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jpeg" Type="http://schemas.openxmlformats.org/officeDocument/2006/relationships/image"/><Relationship Id="rId9" Target="../media/VAGivSkbP7I.mp4" Type="http://schemas.openxmlformats.org/officeDocument/2006/relationships/video"/></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2845650" y="2813374"/>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7561" y="1220254"/>
            <a:ext cx="2144671" cy="2973547"/>
          </a:xfrm>
          <a:custGeom>
            <a:avLst/>
            <a:gdLst/>
            <a:ahLst/>
            <a:cxnLst/>
            <a:rect r="r" b="b" t="t" l="l"/>
            <a:pathLst>
              <a:path h="2973547" w="2144671">
                <a:moveTo>
                  <a:pt x="0" y="0"/>
                </a:moveTo>
                <a:lnTo>
                  <a:pt x="2144670" y="0"/>
                </a:lnTo>
                <a:lnTo>
                  <a:pt x="2144670" y="2973547"/>
                </a:lnTo>
                <a:lnTo>
                  <a:pt x="0" y="2973547"/>
                </a:lnTo>
                <a:lnTo>
                  <a:pt x="0" y="0"/>
                </a:lnTo>
                <a:close/>
              </a:path>
            </a:pathLst>
          </a:custGeom>
          <a:blipFill>
            <a:blip r:embed="rId4"/>
            <a:stretch>
              <a:fillRect l="0" t="0" r="0" b="0"/>
            </a:stretch>
          </a:blipFill>
        </p:spPr>
      </p:sp>
      <p:sp>
        <p:nvSpPr>
          <p:cNvPr name="Freeform 4" id="4"/>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5">
              <a:alphaModFix amt="4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083330" y="3927269"/>
            <a:ext cx="11062704" cy="2679364"/>
          </a:xfrm>
          <a:prstGeom prst="rect">
            <a:avLst/>
          </a:prstGeom>
        </p:spPr>
        <p:txBody>
          <a:bodyPr anchor="t" rtlCol="false" tIns="0" lIns="0" bIns="0" rIns="0">
            <a:spAutoFit/>
          </a:bodyPr>
          <a:lstStyle/>
          <a:p>
            <a:pPr algn="ctr">
              <a:lnSpc>
                <a:spcPts val="7193"/>
              </a:lnSpc>
            </a:pPr>
            <a:r>
              <a:rPr lang="en-US" sz="5138">
                <a:solidFill>
                  <a:srgbClr val="02233D"/>
                </a:solidFill>
                <a:latin typeface="League Spartan"/>
                <a:ea typeface="League Spartan"/>
                <a:cs typeface="League Spartan"/>
                <a:sym typeface="League Spartan"/>
              </a:rPr>
              <a:t>HYPER PERSONALIZATION</a:t>
            </a:r>
          </a:p>
          <a:p>
            <a:pPr algn="l">
              <a:lnSpc>
                <a:spcPts val="7193"/>
              </a:lnSpc>
            </a:pPr>
            <a:r>
              <a:rPr lang="en-US" sz="5138">
                <a:solidFill>
                  <a:srgbClr val="02233D"/>
                </a:solidFill>
                <a:latin typeface="League Spartan"/>
                <a:ea typeface="League Spartan"/>
                <a:cs typeface="League Spartan"/>
                <a:sym typeface="League Spartan"/>
              </a:rPr>
              <a:t>                       AND</a:t>
            </a:r>
          </a:p>
          <a:p>
            <a:pPr algn="ctr">
              <a:lnSpc>
                <a:spcPts val="7193"/>
              </a:lnSpc>
              <a:spcBef>
                <a:spcPct val="0"/>
              </a:spcBef>
            </a:pPr>
            <a:r>
              <a:rPr lang="en-US" sz="5138">
                <a:solidFill>
                  <a:srgbClr val="02233D"/>
                </a:solidFill>
                <a:latin typeface="League Spartan"/>
                <a:ea typeface="League Spartan"/>
                <a:cs typeface="League Spartan"/>
                <a:sym typeface="League Spartan"/>
              </a:rPr>
              <a:t> RECOMMENDATION</a:t>
            </a:r>
          </a:p>
        </p:txBody>
      </p:sp>
      <p:sp>
        <p:nvSpPr>
          <p:cNvPr name="Freeform 6" id="6"/>
          <p:cNvSpPr/>
          <p:nvPr/>
        </p:nvSpPr>
        <p:spPr>
          <a:xfrm flipH="false" flipV="false" rot="0">
            <a:off x="7297562" y="7460143"/>
            <a:ext cx="9814108" cy="1249068"/>
          </a:xfrm>
          <a:custGeom>
            <a:avLst/>
            <a:gdLst/>
            <a:ahLst/>
            <a:cxnLst/>
            <a:rect r="r" b="b" t="t" l="l"/>
            <a:pathLst>
              <a:path h="1249068" w="9814108">
                <a:moveTo>
                  <a:pt x="0" y="0"/>
                </a:moveTo>
                <a:lnTo>
                  <a:pt x="9814108" y="0"/>
                </a:lnTo>
                <a:lnTo>
                  <a:pt x="9814108" y="1249068"/>
                </a:lnTo>
                <a:lnTo>
                  <a:pt x="0" y="12490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524053" y="-668980"/>
            <a:ext cx="11071703" cy="11071703"/>
          </a:xfrm>
          <a:custGeom>
            <a:avLst/>
            <a:gdLst/>
            <a:ahLst/>
            <a:cxnLst/>
            <a:rect r="r" b="b" t="t" l="l"/>
            <a:pathLst>
              <a:path h="11071703" w="11071703">
                <a:moveTo>
                  <a:pt x="11071703" y="0"/>
                </a:moveTo>
                <a:lnTo>
                  <a:pt x="0" y="0"/>
                </a:lnTo>
                <a:lnTo>
                  <a:pt x="0" y="11071703"/>
                </a:lnTo>
                <a:lnTo>
                  <a:pt x="11071703" y="11071703"/>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8055" y="8291726"/>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853157" y="8082827"/>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155820" y="-556609"/>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212511" y="1864126"/>
            <a:ext cx="12735544" cy="6893113"/>
          </a:xfrm>
          <a:custGeom>
            <a:avLst/>
            <a:gdLst/>
            <a:ahLst/>
            <a:cxnLst/>
            <a:rect r="r" b="b" t="t" l="l"/>
            <a:pathLst>
              <a:path h="6893113" w="12735544">
                <a:moveTo>
                  <a:pt x="0" y="0"/>
                </a:moveTo>
                <a:lnTo>
                  <a:pt x="12735544" y="0"/>
                </a:lnTo>
                <a:lnTo>
                  <a:pt x="12735544" y="6893113"/>
                </a:lnTo>
                <a:lnTo>
                  <a:pt x="0" y="6893113"/>
                </a:lnTo>
                <a:lnTo>
                  <a:pt x="0" y="0"/>
                </a:lnTo>
                <a:close/>
              </a:path>
            </a:pathLst>
          </a:custGeom>
          <a:blipFill>
            <a:blip r:embed="rId10"/>
            <a:stretch>
              <a:fillRect l="0" t="0" r="0" b="0"/>
            </a:stretch>
          </a:blipFill>
        </p:spPr>
      </p:sp>
      <p:sp>
        <p:nvSpPr>
          <p:cNvPr name="TextBox 8" id="8"/>
          <p:cNvSpPr txBox="true"/>
          <p:nvPr/>
        </p:nvSpPr>
        <p:spPr>
          <a:xfrm rot="0">
            <a:off x="1028700" y="464760"/>
            <a:ext cx="9619354" cy="821996"/>
          </a:xfrm>
          <a:prstGeom prst="rect">
            <a:avLst/>
          </a:prstGeom>
        </p:spPr>
        <p:txBody>
          <a:bodyPr anchor="t" rtlCol="false" tIns="0" lIns="0" bIns="0" rIns="0">
            <a:spAutoFit/>
          </a:bodyPr>
          <a:lstStyle/>
          <a:p>
            <a:pPr algn="l">
              <a:lnSpc>
                <a:spcPts val="6113"/>
              </a:lnSpc>
            </a:pPr>
            <a:r>
              <a:rPr lang="en-US" sz="6238">
                <a:solidFill>
                  <a:srgbClr val="02233D"/>
                </a:solidFill>
                <a:latin typeface="League Spartan"/>
                <a:ea typeface="League Spartan"/>
                <a:cs typeface="League Spartan"/>
                <a:sym typeface="League Spartan"/>
              </a:rPr>
              <a:t>Test Results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541342" y="-784703"/>
            <a:ext cx="11071703" cy="11071703"/>
          </a:xfrm>
          <a:custGeom>
            <a:avLst/>
            <a:gdLst/>
            <a:ahLst/>
            <a:cxnLst/>
            <a:rect r="r" b="b" t="t" l="l"/>
            <a:pathLst>
              <a:path h="11071703" w="11071703">
                <a:moveTo>
                  <a:pt x="11071703" y="0"/>
                </a:moveTo>
                <a:lnTo>
                  <a:pt x="0" y="0"/>
                </a:lnTo>
                <a:lnTo>
                  <a:pt x="0" y="11071703"/>
                </a:lnTo>
                <a:lnTo>
                  <a:pt x="11071703" y="11071703"/>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54428" y="1936187"/>
            <a:ext cx="539736" cy="539736"/>
          </a:xfrm>
          <a:custGeom>
            <a:avLst/>
            <a:gdLst/>
            <a:ahLst/>
            <a:cxnLst/>
            <a:rect r="r" b="b" t="t" l="l"/>
            <a:pathLst>
              <a:path h="539736" w="539736">
                <a:moveTo>
                  <a:pt x="0" y="0"/>
                </a:moveTo>
                <a:lnTo>
                  <a:pt x="539736" y="0"/>
                </a:lnTo>
                <a:lnTo>
                  <a:pt x="539736" y="539736"/>
                </a:lnTo>
                <a:lnTo>
                  <a:pt x="0" y="539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48055" y="8291726"/>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853157" y="8082827"/>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464760"/>
            <a:ext cx="9619354" cy="821996"/>
          </a:xfrm>
          <a:prstGeom prst="rect">
            <a:avLst/>
          </a:prstGeom>
        </p:spPr>
        <p:txBody>
          <a:bodyPr anchor="t" rtlCol="false" tIns="0" lIns="0" bIns="0" rIns="0">
            <a:spAutoFit/>
          </a:bodyPr>
          <a:lstStyle/>
          <a:p>
            <a:pPr algn="l">
              <a:lnSpc>
                <a:spcPts val="6113"/>
              </a:lnSpc>
            </a:pPr>
            <a:r>
              <a:rPr lang="en-US" sz="6238">
                <a:solidFill>
                  <a:srgbClr val="02233D"/>
                </a:solidFill>
                <a:latin typeface="League Spartan"/>
                <a:ea typeface="League Spartan"/>
                <a:cs typeface="League Spartan"/>
                <a:sym typeface="League Spartan"/>
              </a:rPr>
              <a:t>Future Scope</a:t>
            </a:r>
          </a:p>
        </p:txBody>
      </p:sp>
      <p:sp>
        <p:nvSpPr>
          <p:cNvPr name="TextBox 8" id="8"/>
          <p:cNvSpPr txBox="true"/>
          <p:nvPr/>
        </p:nvSpPr>
        <p:spPr>
          <a:xfrm rot="0">
            <a:off x="7324296" y="2795069"/>
            <a:ext cx="8862864" cy="5341006"/>
          </a:xfrm>
          <a:prstGeom prst="rect">
            <a:avLst/>
          </a:prstGeom>
        </p:spPr>
        <p:txBody>
          <a:bodyPr anchor="t" rtlCol="false" tIns="0" lIns="0" bIns="0" rIns="0">
            <a:spAutoFit/>
          </a:bodyPr>
          <a:lstStyle/>
          <a:p>
            <a:pPr algn="l" marL="507183" indent="-253592" lvl="1">
              <a:lnSpc>
                <a:spcPts val="3288"/>
              </a:lnSpc>
              <a:buFont typeface="Arial"/>
              <a:buChar char="•"/>
            </a:pPr>
            <a:r>
              <a:rPr lang="en-US" sz="2349">
                <a:solidFill>
                  <a:srgbClr val="00204B"/>
                </a:solidFill>
                <a:latin typeface="Codec Pro"/>
                <a:ea typeface="Codec Pro"/>
                <a:cs typeface="Codec Pro"/>
                <a:sym typeface="Codec Pro"/>
              </a:rPr>
              <a:t>Real-Time Banking API Integration → Fetch live transaction &amp; credit data for dynamic recommendations.</a:t>
            </a:r>
          </a:p>
          <a:p>
            <a:pPr algn="l" marL="507183" indent="-253592" lvl="1">
              <a:lnSpc>
                <a:spcPts val="3288"/>
              </a:lnSpc>
              <a:buFont typeface="Arial"/>
              <a:buChar char="•"/>
            </a:pPr>
            <a:r>
              <a:rPr lang="en-US" sz="2349">
                <a:solidFill>
                  <a:srgbClr val="00204B"/>
                </a:solidFill>
                <a:latin typeface="Codec Pro"/>
                <a:ea typeface="Codec Pro"/>
                <a:cs typeface="Codec Pro"/>
                <a:sym typeface="Codec Pro"/>
              </a:rPr>
              <a:t>Enhanced AI Models → Fine-tune LLMs with reinforcement learning for better financial insights.</a:t>
            </a:r>
          </a:p>
          <a:p>
            <a:pPr algn="l" marL="507183" indent="-253592" lvl="1">
              <a:lnSpc>
                <a:spcPts val="3288"/>
              </a:lnSpc>
              <a:buFont typeface="Arial"/>
              <a:buChar char="•"/>
            </a:pPr>
            <a:r>
              <a:rPr lang="en-US" sz="2349">
                <a:solidFill>
                  <a:srgbClr val="00204B"/>
                </a:solidFill>
                <a:latin typeface="Codec Pro"/>
                <a:ea typeface="Codec Pro"/>
                <a:cs typeface="Codec Pro"/>
                <a:sym typeface="Codec Pro"/>
              </a:rPr>
              <a:t>Improved Sentiment Analysis → Use multimodal AI (text + voice + images) for deeper sentiment understanding.</a:t>
            </a:r>
          </a:p>
          <a:p>
            <a:pPr algn="l" marL="507183" indent="-253592" lvl="1">
              <a:lnSpc>
                <a:spcPts val="3288"/>
              </a:lnSpc>
              <a:buFont typeface="Arial"/>
              <a:buChar char="•"/>
            </a:pPr>
            <a:r>
              <a:rPr lang="en-US" sz="2349">
                <a:solidFill>
                  <a:srgbClr val="00204B"/>
                </a:solidFill>
                <a:latin typeface="Codec Pro"/>
                <a:ea typeface="Codec Pro"/>
                <a:cs typeface="Codec Pro"/>
                <a:sym typeface="Codec Pro"/>
              </a:rPr>
              <a:t>Scalable Cloud Deployment → Deploy as a microservice for enterprise-grade performance.</a:t>
            </a:r>
          </a:p>
          <a:p>
            <a:pPr algn="l" marL="507183" indent="-253592" lvl="1">
              <a:lnSpc>
                <a:spcPts val="3288"/>
              </a:lnSpc>
              <a:buFont typeface="Arial"/>
              <a:buChar char="•"/>
            </a:pPr>
            <a:r>
              <a:rPr lang="en-US" sz="2349">
                <a:solidFill>
                  <a:srgbClr val="00204B"/>
                </a:solidFill>
                <a:latin typeface="Codec Pro"/>
                <a:ea typeface="Codec Pro"/>
                <a:cs typeface="Codec Pro"/>
                <a:sym typeface="Codec Pro"/>
              </a:rPr>
              <a:t>Advanced Personalization → AI-driven financial goal tracking &amp; predictive spending analysis.</a:t>
            </a:r>
          </a:p>
          <a:p>
            <a:pPr algn="l" marL="507183" indent="-253592" lvl="1">
              <a:lnSpc>
                <a:spcPts val="3288"/>
              </a:lnSpc>
              <a:buFont typeface="Arial"/>
              <a:buChar char="•"/>
            </a:pPr>
            <a:r>
              <a:rPr lang="en-US" sz="2349">
                <a:solidFill>
                  <a:srgbClr val="00204B"/>
                </a:solidFill>
                <a:latin typeface="Codec Pro"/>
                <a:ea typeface="Codec Pro"/>
                <a:cs typeface="Codec Pro"/>
                <a:sym typeface="Codec Pro"/>
              </a:rPr>
              <a:t>Regulatory Compliance → Implement explainable AI (XAI) for compliance with financial laws.</a:t>
            </a:r>
          </a:p>
          <a:p>
            <a:pPr algn="l">
              <a:lnSpc>
                <a:spcPts val="3288"/>
              </a:lnSpc>
            </a:pPr>
          </a:p>
        </p:txBody>
      </p:sp>
      <p:sp>
        <p:nvSpPr>
          <p:cNvPr name="Freeform 9" id="9"/>
          <p:cNvSpPr/>
          <p:nvPr/>
        </p:nvSpPr>
        <p:spPr>
          <a:xfrm flipH="false" flipV="false" rot="0">
            <a:off x="15155820" y="-556609"/>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659367" y="4019125"/>
            <a:ext cx="8969266" cy="1124375"/>
          </a:xfrm>
          <a:prstGeom prst="rect">
            <a:avLst/>
          </a:prstGeom>
        </p:spPr>
        <p:txBody>
          <a:bodyPr anchor="t" rtlCol="false" tIns="0" lIns="0" bIns="0" rIns="0">
            <a:spAutoFit/>
          </a:bodyPr>
          <a:lstStyle/>
          <a:p>
            <a:pPr algn="ctr">
              <a:lnSpc>
                <a:spcPts val="8367"/>
              </a:lnSpc>
            </a:pPr>
            <a:r>
              <a:rPr lang="en-US" sz="8537">
                <a:solidFill>
                  <a:srgbClr val="FBFBFB"/>
                </a:solidFill>
                <a:latin typeface="League Spartan"/>
                <a:ea typeface="League Spartan"/>
                <a:cs typeface="League Spartan"/>
                <a:sym typeface="League Spartan"/>
              </a:rPr>
              <a:t>THANK YOU!</a:t>
            </a:r>
          </a:p>
        </p:txBody>
      </p:sp>
      <p:sp>
        <p:nvSpPr>
          <p:cNvPr name="Freeform 3" id="3"/>
          <p:cNvSpPr/>
          <p:nvPr/>
        </p:nvSpPr>
        <p:spPr>
          <a:xfrm flipH="false" flipV="false" rot="-2566591">
            <a:off x="-4514499" y="-4209292"/>
            <a:ext cx="11421234" cy="8780073"/>
          </a:xfrm>
          <a:custGeom>
            <a:avLst/>
            <a:gdLst/>
            <a:ahLst/>
            <a:cxnLst/>
            <a:rect r="r" b="b" t="t" l="l"/>
            <a:pathLst>
              <a:path h="8780073" w="11421234">
                <a:moveTo>
                  <a:pt x="0" y="0"/>
                </a:moveTo>
                <a:lnTo>
                  <a:pt x="11421234" y="0"/>
                </a:lnTo>
                <a:lnTo>
                  <a:pt x="11421234" y="8780073"/>
                </a:lnTo>
                <a:lnTo>
                  <a:pt x="0" y="8780073"/>
                </a:lnTo>
                <a:lnTo>
                  <a:pt x="0" y="0"/>
                </a:lnTo>
                <a:close/>
              </a:path>
            </a:pathLst>
          </a:custGeom>
          <a:blipFill>
            <a:blip r:embed="rId2"/>
            <a:stretch>
              <a:fillRect l="0" t="0" r="0" b="0"/>
            </a:stretch>
          </a:blipFill>
        </p:spPr>
      </p:sp>
      <p:sp>
        <p:nvSpPr>
          <p:cNvPr name="Freeform 4" id="4"/>
          <p:cNvSpPr/>
          <p:nvPr/>
        </p:nvSpPr>
        <p:spPr>
          <a:xfrm flipH="false" flipV="false" rot="-2566591">
            <a:off x="13940682" y="1032386"/>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94478" y="-90851"/>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2731" y="1696681"/>
            <a:ext cx="539736" cy="539736"/>
          </a:xfrm>
          <a:custGeom>
            <a:avLst/>
            <a:gdLst/>
            <a:ahLst/>
            <a:cxnLst/>
            <a:rect r="r" b="b" t="t" l="l"/>
            <a:pathLst>
              <a:path h="539736" w="539736">
                <a:moveTo>
                  <a:pt x="0" y="0"/>
                </a:moveTo>
                <a:lnTo>
                  <a:pt x="539736" y="0"/>
                </a:lnTo>
                <a:lnTo>
                  <a:pt x="539736" y="539736"/>
                </a:lnTo>
                <a:lnTo>
                  <a:pt x="0" y="539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81154" y="-299319"/>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712731" y="3227057"/>
            <a:ext cx="8233641" cy="713919"/>
          </a:xfrm>
          <a:prstGeom prst="rect">
            <a:avLst/>
          </a:prstGeom>
        </p:spPr>
        <p:txBody>
          <a:bodyPr anchor="t" rtlCol="false" tIns="0" lIns="0" bIns="0" rIns="0">
            <a:spAutoFit/>
          </a:bodyPr>
          <a:lstStyle/>
          <a:p>
            <a:pPr algn="l">
              <a:lnSpc>
                <a:spcPts val="5329"/>
              </a:lnSpc>
            </a:pPr>
            <a:r>
              <a:rPr lang="en-US" sz="5438">
                <a:solidFill>
                  <a:srgbClr val="02233D"/>
                </a:solidFill>
                <a:latin typeface="League Spartan"/>
                <a:ea typeface="League Spartan"/>
                <a:cs typeface="League Spartan"/>
                <a:sym typeface="League Spartan"/>
              </a:rPr>
              <a:t>Team Perzonix</a:t>
            </a:r>
          </a:p>
        </p:txBody>
      </p:sp>
      <p:sp>
        <p:nvSpPr>
          <p:cNvPr name="Freeform 6" id="6"/>
          <p:cNvSpPr/>
          <p:nvPr/>
        </p:nvSpPr>
        <p:spPr>
          <a:xfrm flipH="false" flipV="false" rot="0">
            <a:off x="13422270" y="7118605"/>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574723" y="7331544"/>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944869" y="9102688"/>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394764" y="4418008"/>
            <a:ext cx="3250704" cy="3166110"/>
          </a:xfrm>
          <a:prstGeom prst="rect">
            <a:avLst/>
          </a:prstGeom>
        </p:spPr>
        <p:txBody>
          <a:bodyPr anchor="t" rtlCol="false" tIns="0" lIns="0" bIns="0" rIns="0">
            <a:spAutoFit/>
          </a:bodyPr>
          <a:lstStyle/>
          <a:p>
            <a:pPr algn="l" marL="777240" indent="-388620" lvl="1">
              <a:lnSpc>
                <a:spcPts val="5040"/>
              </a:lnSpc>
              <a:buFont typeface="Arial"/>
              <a:buChar char="•"/>
            </a:pPr>
            <a:r>
              <a:rPr lang="en-US" b="true" sz="3600">
                <a:solidFill>
                  <a:srgbClr val="4074AE"/>
                </a:solidFill>
                <a:latin typeface="League Spartan"/>
                <a:ea typeface="League Spartan"/>
                <a:cs typeface="League Spartan"/>
                <a:sym typeface="League Spartan"/>
              </a:rPr>
              <a:t>Bhagabat ​</a:t>
            </a:r>
          </a:p>
          <a:p>
            <a:pPr algn="l" marL="777240" indent="-388620" lvl="1">
              <a:lnSpc>
                <a:spcPts val="5040"/>
              </a:lnSpc>
              <a:buFont typeface="Arial"/>
              <a:buChar char="•"/>
            </a:pPr>
            <a:r>
              <a:rPr lang="en-US" b="true" sz="3600">
                <a:solidFill>
                  <a:srgbClr val="4074AE"/>
                </a:solidFill>
                <a:latin typeface="League Spartan"/>
                <a:ea typeface="League Spartan"/>
                <a:cs typeface="League Spartan"/>
                <a:sym typeface="League Spartan"/>
              </a:rPr>
              <a:t>Rashmi​</a:t>
            </a:r>
          </a:p>
          <a:p>
            <a:pPr algn="l" marL="777240" indent="-388620" lvl="1">
              <a:lnSpc>
                <a:spcPts val="5040"/>
              </a:lnSpc>
              <a:buFont typeface="Arial"/>
              <a:buChar char="•"/>
            </a:pPr>
            <a:r>
              <a:rPr lang="en-US" b="true" sz="3600">
                <a:solidFill>
                  <a:srgbClr val="4074AE"/>
                </a:solidFill>
                <a:latin typeface="League Spartan"/>
                <a:ea typeface="League Spartan"/>
                <a:cs typeface="League Spartan"/>
                <a:sym typeface="League Spartan"/>
              </a:rPr>
              <a:t>Subas​</a:t>
            </a:r>
          </a:p>
          <a:p>
            <a:pPr algn="l" marL="777240" indent="-388620" lvl="1">
              <a:lnSpc>
                <a:spcPts val="5040"/>
              </a:lnSpc>
              <a:buFont typeface="Arial"/>
              <a:buChar char="•"/>
            </a:pPr>
            <a:r>
              <a:rPr lang="en-US" b="true" sz="3600">
                <a:solidFill>
                  <a:srgbClr val="4074AE"/>
                </a:solidFill>
                <a:latin typeface="League Spartan"/>
                <a:ea typeface="League Spartan"/>
                <a:cs typeface="League Spartan"/>
                <a:sym typeface="League Spartan"/>
              </a:rPr>
              <a:t>Naresh​</a:t>
            </a:r>
          </a:p>
          <a:p>
            <a:pPr algn="l" marL="777240" indent="-388620" lvl="1">
              <a:lnSpc>
                <a:spcPts val="5040"/>
              </a:lnSpc>
              <a:buFont typeface="Arial"/>
              <a:buChar char="•"/>
            </a:pPr>
            <a:r>
              <a:rPr lang="en-US" b="true" sz="3600">
                <a:solidFill>
                  <a:srgbClr val="4074AE"/>
                </a:solidFill>
                <a:latin typeface="League Spartan"/>
                <a:ea typeface="League Spartan"/>
                <a:cs typeface="League Spartan"/>
                <a:sym typeface="League Spartan"/>
              </a:rPr>
              <a:t>Arun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589113" y="-1764625"/>
            <a:ext cx="6856917" cy="6507838"/>
          </a:xfrm>
          <a:custGeom>
            <a:avLst/>
            <a:gdLst/>
            <a:ahLst/>
            <a:cxnLst/>
            <a:rect r="r" b="b" t="t" l="l"/>
            <a:pathLst>
              <a:path h="6507838" w="6856917">
                <a:moveTo>
                  <a:pt x="0" y="0"/>
                </a:moveTo>
                <a:lnTo>
                  <a:pt x="6856917" y="0"/>
                </a:lnTo>
                <a:lnTo>
                  <a:pt x="6856917" y="6507837"/>
                </a:lnTo>
                <a:lnTo>
                  <a:pt x="0" y="6507837"/>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36496" y="1489293"/>
            <a:ext cx="7443754" cy="7308413"/>
          </a:xfrm>
          <a:custGeom>
            <a:avLst/>
            <a:gdLst/>
            <a:ahLst/>
            <a:cxnLst/>
            <a:rect r="r" b="b" t="t" l="l"/>
            <a:pathLst>
              <a:path h="7308413" w="7443754">
                <a:moveTo>
                  <a:pt x="0" y="0"/>
                </a:moveTo>
                <a:lnTo>
                  <a:pt x="7443755" y="0"/>
                </a:lnTo>
                <a:lnTo>
                  <a:pt x="7443755" y="7308414"/>
                </a:lnTo>
                <a:lnTo>
                  <a:pt x="0" y="7308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356463" y="2341589"/>
            <a:ext cx="5603821" cy="56038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8888" t="0" r="-38888" b="0"/>
              </a:stretch>
            </a:blipFill>
          </p:spPr>
        </p:sp>
      </p:grpSp>
      <p:sp>
        <p:nvSpPr>
          <p:cNvPr name="Freeform 6" id="6"/>
          <p:cNvSpPr/>
          <p:nvPr/>
        </p:nvSpPr>
        <p:spPr>
          <a:xfrm flipH="false" flipV="false" rot="0">
            <a:off x="-674374" y="1489293"/>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959250" y="1696681"/>
            <a:ext cx="539736" cy="539736"/>
          </a:xfrm>
          <a:custGeom>
            <a:avLst/>
            <a:gdLst/>
            <a:ahLst/>
            <a:cxnLst/>
            <a:rect r="r" b="b" t="t" l="l"/>
            <a:pathLst>
              <a:path h="539736" w="539736">
                <a:moveTo>
                  <a:pt x="0" y="0"/>
                </a:moveTo>
                <a:lnTo>
                  <a:pt x="539736" y="0"/>
                </a:lnTo>
                <a:lnTo>
                  <a:pt x="539736" y="539736"/>
                </a:lnTo>
                <a:lnTo>
                  <a:pt x="0" y="5397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341010" y="5276264"/>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11"/>
            <a:stretch>
              <a:fillRect l="0" t="0" r="0" b="0"/>
            </a:stretch>
          </a:blipFill>
        </p:spPr>
      </p:sp>
      <p:sp>
        <p:nvSpPr>
          <p:cNvPr name="Freeform 9" id="9"/>
          <p:cNvSpPr/>
          <p:nvPr/>
        </p:nvSpPr>
        <p:spPr>
          <a:xfrm flipH="false" flipV="false" rot="0">
            <a:off x="-4121970" y="4023949"/>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3229118" y="2864776"/>
            <a:ext cx="10049424" cy="5718810"/>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FFFFFF"/>
                </a:solidFill>
                <a:latin typeface="League Spartan"/>
                <a:ea typeface="League Spartan"/>
                <a:cs typeface="League Spartan"/>
                <a:sym typeface="League Spartan"/>
              </a:rPr>
              <a:t>Problem Statement​</a:t>
            </a:r>
          </a:p>
          <a:p>
            <a:pPr algn="l" marL="777240" indent="-388620" lvl="1">
              <a:lnSpc>
                <a:spcPts val="5040"/>
              </a:lnSpc>
              <a:buFont typeface="Arial"/>
              <a:buChar char="•"/>
            </a:pPr>
            <a:r>
              <a:rPr lang="en-US" sz="3600">
                <a:solidFill>
                  <a:srgbClr val="FFFFFF"/>
                </a:solidFill>
                <a:latin typeface="League Spartan"/>
                <a:ea typeface="League Spartan"/>
                <a:cs typeface="League Spartan"/>
                <a:sym typeface="League Spartan"/>
              </a:rPr>
              <a:t>Goal​</a:t>
            </a:r>
          </a:p>
          <a:p>
            <a:pPr algn="l" marL="777240" indent="-388620" lvl="1">
              <a:lnSpc>
                <a:spcPts val="5040"/>
              </a:lnSpc>
              <a:buFont typeface="Arial"/>
              <a:buChar char="•"/>
            </a:pPr>
            <a:r>
              <a:rPr lang="en-US" sz="3600">
                <a:solidFill>
                  <a:srgbClr val="FFFFFF"/>
                </a:solidFill>
                <a:latin typeface="League Spartan"/>
                <a:ea typeface="League Spartan"/>
                <a:cs typeface="League Spartan"/>
                <a:sym typeface="League Spartan"/>
              </a:rPr>
              <a:t>Technology Stack ​</a:t>
            </a:r>
          </a:p>
          <a:p>
            <a:pPr algn="l" marL="777240" indent="-388620" lvl="1">
              <a:lnSpc>
                <a:spcPts val="5040"/>
              </a:lnSpc>
              <a:buFont typeface="Arial"/>
              <a:buChar char="•"/>
            </a:pPr>
            <a:r>
              <a:rPr lang="en-US" sz="3600">
                <a:solidFill>
                  <a:srgbClr val="FFFFFF"/>
                </a:solidFill>
                <a:latin typeface="League Spartan"/>
                <a:ea typeface="League Spartan"/>
                <a:cs typeface="League Spartan"/>
                <a:sym typeface="League Spartan"/>
              </a:rPr>
              <a:t>Technical Overview ​</a:t>
            </a:r>
          </a:p>
          <a:p>
            <a:pPr algn="l" marL="777240" indent="-388620" lvl="1">
              <a:lnSpc>
                <a:spcPts val="5040"/>
              </a:lnSpc>
              <a:buFont typeface="Arial"/>
              <a:buChar char="•"/>
            </a:pPr>
            <a:r>
              <a:rPr lang="en-US" sz="3600">
                <a:solidFill>
                  <a:srgbClr val="FFFFFF"/>
                </a:solidFill>
                <a:latin typeface="League Spartan"/>
                <a:ea typeface="League Spartan"/>
                <a:cs typeface="League Spartan"/>
                <a:sym typeface="League Spartan"/>
              </a:rPr>
              <a:t>Advantages</a:t>
            </a:r>
          </a:p>
          <a:p>
            <a:pPr algn="l" marL="777240" indent="-388620" lvl="1">
              <a:lnSpc>
                <a:spcPts val="5040"/>
              </a:lnSpc>
              <a:buFont typeface="Arial"/>
              <a:buChar char="•"/>
            </a:pPr>
            <a:r>
              <a:rPr lang="en-US" sz="3600">
                <a:solidFill>
                  <a:srgbClr val="FFFFFF"/>
                </a:solidFill>
                <a:latin typeface="League Spartan"/>
                <a:ea typeface="League Spartan"/>
                <a:cs typeface="League Spartan"/>
                <a:sym typeface="League Spartan"/>
              </a:rPr>
              <a:t>Challanges</a:t>
            </a:r>
          </a:p>
          <a:p>
            <a:pPr algn="l" marL="777240" indent="-388620" lvl="1">
              <a:lnSpc>
                <a:spcPts val="5040"/>
              </a:lnSpc>
              <a:buFont typeface="Arial"/>
              <a:buChar char="•"/>
            </a:pPr>
            <a:r>
              <a:rPr lang="en-US" sz="3600">
                <a:solidFill>
                  <a:srgbClr val="FFFFFF"/>
                </a:solidFill>
                <a:latin typeface="League Spartan"/>
                <a:ea typeface="League Spartan"/>
                <a:cs typeface="League Spartan"/>
                <a:sym typeface="League Spartan"/>
              </a:rPr>
              <a:t>Test Results</a:t>
            </a:r>
          </a:p>
          <a:p>
            <a:pPr algn="l" marL="777240" indent="-388620" lvl="1">
              <a:lnSpc>
                <a:spcPts val="5040"/>
              </a:lnSpc>
              <a:buFont typeface="Arial"/>
              <a:buChar char="•"/>
            </a:pPr>
            <a:r>
              <a:rPr lang="en-US" sz="3600">
                <a:solidFill>
                  <a:srgbClr val="FFFFFF"/>
                </a:solidFill>
                <a:latin typeface="League Spartan"/>
                <a:ea typeface="League Spartan"/>
                <a:cs typeface="League Spartan"/>
                <a:sym typeface="League Spartan"/>
              </a:rPr>
              <a:t>Future Scope</a:t>
            </a:r>
          </a:p>
          <a:p>
            <a:pPr algn="l">
              <a:lnSpc>
                <a:spcPts val="5040"/>
              </a:lnSpc>
            </a:pPr>
          </a:p>
        </p:txBody>
      </p:sp>
      <p:sp>
        <p:nvSpPr>
          <p:cNvPr name="TextBox 11" id="11"/>
          <p:cNvSpPr txBox="true"/>
          <p:nvPr/>
        </p:nvSpPr>
        <p:spPr>
          <a:xfrm rot="0">
            <a:off x="3753408" y="1681881"/>
            <a:ext cx="2887418" cy="493137"/>
          </a:xfrm>
          <a:prstGeom prst="rect">
            <a:avLst/>
          </a:prstGeom>
        </p:spPr>
        <p:txBody>
          <a:bodyPr anchor="t" rtlCol="false" tIns="0" lIns="0" bIns="0" rIns="0">
            <a:spAutoFit/>
          </a:bodyPr>
          <a:lstStyle/>
          <a:p>
            <a:pPr algn="l">
              <a:lnSpc>
                <a:spcPts val="3833"/>
              </a:lnSpc>
              <a:spcBef>
                <a:spcPct val="0"/>
              </a:spcBef>
            </a:pPr>
            <a:r>
              <a:rPr lang="en-US" sz="2738">
                <a:solidFill>
                  <a:srgbClr val="FFFFFF"/>
                </a:solidFill>
                <a:latin typeface="Handelson Five"/>
                <a:ea typeface="Handelson Five"/>
                <a:cs typeface="Handelson Five"/>
                <a:sym typeface="Handelson Five"/>
              </a:rPr>
              <a:t>AGENDA ​</a:t>
            </a:r>
          </a:p>
        </p:txBody>
      </p:sp>
      <p:sp>
        <p:nvSpPr>
          <p:cNvPr name="Freeform 12" id="12"/>
          <p:cNvSpPr/>
          <p:nvPr/>
        </p:nvSpPr>
        <p:spPr>
          <a:xfrm flipH="false" flipV="false" rot="0">
            <a:off x="16416515" y="8832335"/>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94478" y="-90851"/>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2731" y="1696681"/>
            <a:ext cx="539736" cy="539736"/>
          </a:xfrm>
          <a:custGeom>
            <a:avLst/>
            <a:gdLst/>
            <a:ahLst/>
            <a:cxnLst/>
            <a:rect r="r" b="b" t="t" l="l"/>
            <a:pathLst>
              <a:path h="539736" w="539736">
                <a:moveTo>
                  <a:pt x="0" y="0"/>
                </a:moveTo>
                <a:lnTo>
                  <a:pt x="539736" y="0"/>
                </a:lnTo>
                <a:lnTo>
                  <a:pt x="539736" y="539736"/>
                </a:lnTo>
                <a:lnTo>
                  <a:pt x="0" y="539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81154" y="-299319"/>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712731" y="3227057"/>
            <a:ext cx="8233641" cy="713919"/>
          </a:xfrm>
          <a:prstGeom prst="rect">
            <a:avLst/>
          </a:prstGeom>
        </p:spPr>
        <p:txBody>
          <a:bodyPr anchor="t" rtlCol="false" tIns="0" lIns="0" bIns="0" rIns="0">
            <a:spAutoFit/>
          </a:bodyPr>
          <a:lstStyle/>
          <a:p>
            <a:pPr algn="l">
              <a:lnSpc>
                <a:spcPts val="5329"/>
              </a:lnSpc>
            </a:pPr>
            <a:r>
              <a:rPr lang="en-US" sz="5438">
                <a:solidFill>
                  <a:srgbClr val="02233D"/>
                </a:solidFill>
                <a:latin typeface="League Spartan"/>
                <a:ea typeface="League Spartan"/>
                <a:cs typeface="League Spartan"/>
                <a:sym typeface="League Spartan"/>
              </a:rPr>
              <a:t>Problem Statement</a:t>
            </a:r>
          </a:p>
        </p:txBody>
      </p:sp>
      <p:sp>
        <p:nvSpPr>
          <p:cNvPr name="TextBox 6" id="6"/>
          <p:cNvSpPr txBox="true"/>
          <p:nvPr/>
        </p:nvSpPr>
        <p:spPr>
          <a:xfrm rot="0">
            <a:off x="2712731" y="4122076"/>
            <a:ext cx="10709538" cy="3890666"/>
          </a:xfrm>
          <a:prstGeom prst="rect">
            <a:avLst/>
          </a:prstGeom>
        </p:spPr>
        <p:txBody>
          <a:bodyPr anchor="t" rtlCol="false" tIns="0" lIns="0" bIns="0" rIns="0">
            <a:spAutoFit/>
          </a:bodyPr>
          <a:lstStyle/>
          <a:p>
            <a:pPr algn="just">
              <a:lnSpc>
                <a:spcPts val="3428"/>
              </a:lnSpc>
            </a:pPr>
            <a:r>
              <a:rPr lang="en-US" sz="2449">
                <a:solidFill>
                  <a:srgbClr val="00204B"/>
                </a:solidFill>
                <a:latin typeface="Codec Pro"/>
                <a:ea typeface="Codec Pro"/>
                <a:cs typeface="Codec Pro"/>
                <a:sym typeface="Codec Pro"/>
              </a:rPr>
              <a:t>Modern customers seek highly personalized experiences tailored to their unique preferences. This challenge involves developing a Generative AI-powered solution that enhances hyper-personalization by analyzing customer profiles, social media activity, purchase history, sentiment data, and demographic details.</a:t>
            </a:r>
          </a:p>
          <a:p>
            <a:pPr algn="just">
              <a:lnSpc>
                <a:spcPts val="3428"/>
              </a:lnSpc>
            </a:pPr>
          </a:p>
          <a:p>
            <a:pPr algn="just">
              <a:lnSpc>
                <a:spcPts val="3428"/>
              </a:lnSpc>
              <a:spcBef>
                <a:spcPct val="0"/>
              </a:spcBef>
            </a:pPr>
            <a:r>
              <a:rPr lang="en-US" sz="2449">
                <a:solidFill>
                  <a:srgbClr val="00204B"/>
                </a:solidFill>
                <a:latin typeface="Codec Pro"/>
                <a:ea typeface="Codec Pro"/>
                <a:cs typeface="Codec Pro"/>
                <a:sym typeface="Codec Pro"/>
              </a:rPr>
              <a:t>The objective is to design a system that generates customized recommendations for products, services, or content while also providing actionable insights to help businesses optimize customer engagement.</a:t>
            </a:r>
          </a:p>
        </p:txBody>
      </p:sp>
      <p:sp>
        <p:nvSpPr>
          <p:cNvPr name="Freeform 7" id="7"/>
          <p:cNvSpPr/>
          <p:nvPr/>
        </p:nvSpPr>
        <p:spPr>
          <a:xfrm flipH="false" flipV="false" rot="0">
            <a:off x="13422270" y="7118605"/>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574723" y="7331544"/>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44869" y="9102688"/>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533578" y="-668980"/>
            <a:ext cx="11071703" cy="11071703"/>
          </a:xfrm>
          <a:custGeom>
            <a:avLst/>
            <a:gdLst/>
            <a:ahLst/>
            <a:cxnLst/>
            <a:rect r="r" b="b" t="t" l="l"/>
            <a:pathLst>
              <a:path h="11071703" w="11071703">
                <a:moveTo>
                  <a:pt x="11071703" y="0"/>
                </a:moveTo>
                <a:lnTo>
                  <a:pt x="0" y="0"/>
                </a:lnTo>
                <a:lnTo>
                  <a:pt x="0" y="11071703"/>
                </a:lnTo>
                <a:lnTo>
                  <a:pt x="11071703" y="11071703"/>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27921" y="1694137"/>
            <a:ext cx="539736" cy="539736"/>
          </a:xfrm>
          <a:custGeom>
            <a:avLst/>
            <a:gdLst/>
            <a:ahLst/>
            <a:cxnLst/>
            <a:rect r="r" b="b" t="t" l="l"/>
            <a:pathLst>
              <a:path h="539736" w="539736">
                <a:moveTo>
                  <a:pt x="0" y="0"/>
                </a:moveTo>
                <a:lnTo>
                  <a:pt x="539736" y="0"/>
                </a:lnTo>
                <a:lnTo>
                  <a:pt x="539736" y="539736"/>
                </a:lnTo>
                <a:lnTo>
                  <a:pt x="0" y="539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48055" y="8291726"/>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853157" y="8082827"/>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6797161" y="2736196"/>
            <a:ext cx="9619354" cy="821996"/>
          </a:xfrm>
          <a:prstGeom prst="rect">
            <a:avLst/>
          </a:prstGeom>
        </p:spPr>
        <p:txBody>
          <a:bodyPr anchor="t" rtlCol="false" tIns="0" lIns="0" bIns="0" rIns="0">
            <a:spAutoFit/>
          </a:bodyPr>
          <a:lstStyle/>
          <a:p>
            <a:pPr algn="l">
              <a:lnSpc>
                <a:spcPts val="6113"/>
              </a:lnSpc>
            </a:pPr>
            <a:r>
              <a:rPr lang="en-US" sz="6238">
                <a:solidFill>
                  <a:srgbClr val="02233D"/>
                </a:solidFill>
                <a:latin typeface="League Spartan"/>
                <a:ea typeface="League Spartan"/>
                <a:cs typeface="League Spartan"/>
                <a:sym typeface="League Spartan"/>
              </a:rPr>
              <a:t>Goal</a:t>
            </a:r>
          </a:p>
        </p:txBody>
      </p:sp>
      <p:sp>
        <p:nvSpPr>
          <p:cNvPr name="TextBox 8" id="8"/>
          <p:cNvSpPr txBox="true"/>
          <p:nvPr/>
        </p:nvSpPr>
        <p:spPr>
          <a:xfrm rot="0">
            <a:off x="6916113" y="3758216"/>
            <a:ext cx="9500402" cy="3375522"/>
          </a:xfrm>
          <a:prstGeom prst="rect">
            <a:avLst/>
          </a:prstGeom>
        </p:spPr>
        <p:txBody>
          <a:bodyPr anchor="t" rtlCol="false" tIns="0" lIns="0" bIns="0" rIns="0">
            <a:spAutoFit/>
          </a:bodyPr>
          <a:lstStyle/>
          <a:p>
            <a:pPr algn="l">
              <a:lnSpc>
                <a:spcPts val="3816"/>
              </a:lnSpc>
              <a:spcBef>
                <a:spcPct val="0"/>
              </a:spcBef>
            </a:pPr>
            <a:r>
              <a:rPr lang="en-US" sz="2726">
                <a:solidFill>
                  <a:srgbClr val="00204B"/>
                </a:solidFill>
                <a:latin typeface="Codec Pro"/>
                <a:ea typeface="Codec Pro"/>
                <a:cs typeface="Codec Pro"/>
                <a:sym typeface="Codec Pro"/>
              </a:rPr>
              <a:t>The goal is to build a Generative AI-powered solution that delivers highly personalized recommendations, helping businesses enhance customer satisfaction, boost retention, and drive revenue growth. Additionally, the solution aims to provide actionable insights that enable businesses to refine their marketing strategies and improve overall customer engagement.</a:t>
            </a:r>
          </a:p>
        </p:txBody>
      </p:sp>
      <p:sp>
        <p:nvSpPr>
          <p:cNvPr name="Freeform 9" id="9"/>
          <p:cNvSpPr/>
          <p:nvPr/>
        </p:nvSpPr>
        <p:spPr>
          <a:xfrm flipH="false" flipV="false" rot="0">
            <a:off x="15155820" y="-556609"/>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5739132">
            <a:off x="-1624707" y="-639849"/>
            <a:ext cx="7801629" cy="7801629"/>
          </a:xfrm>
          <a:custGeom>
            <a:avLst/>
            <a:gdLst/>
            <a:ahLst/>
            <a:cxnLst/>
            <a:rect r="r" b="b" t="t" l="l"/>
            <a:pathLst>
              <a:path h="7801629" w="7801629">
                <a:moveTo>
                  <a:pt x="7801630" y="0"/>
                </a:moveTo>
                <a:lnTo>
                  <a:pt x="0" y="0"/>
                </a:lnTo>
                <a:lnTo>
                  <a:pt x="0" y="7801630"/>
                </a:lnTo>
                <a:lnTo>
                  <a:pt x="7801630" y="7801630"/>
                </a:lnTo>
                <a:lnTo>
                  <a:pt x="780163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566591">
            <a:off x="10882623" y="1571678"/>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4"/>
            <a:stretch>
              <a:fillRect l="0" t="0" r="0" b="0"/>
            </a:stretch>
          </a:blipFill>
        </p:spPr>
      </p:sp>
      <p:sp>
        <p:nvSpPr>
          <p:cNvPr name="Freeform 4" id="4"/>
          <p:cNvSpPr/>
          <p:nvPr/>
        </p:nvSpPr>
        <p:spPr>
          <a:xfrm flipH="false" flipV="false" rot="0">
            <a:off x="2712731" y="1696681"/>
            <a:ext cx="539736" cy="539736"/>
          </a:xfrm>
          <a:custGeom>
            <a:avLst/>
            <a:gdLst/>
            <a:ahLst/>
            <a:cxnLst/>
            <a:rect r="r" b="b" t="t" l="l"/>
            <a:pathLst>
              <a:path h="539736" w="539736">
                <a:moveTo>
                  <a:pt x="0" y="0"/>
                </a:moveTo>
                <a:lnTo>
                  <a:pt x="539736" y="0"/>
                </a:lnTo>
                <a:lnTo>
                  <a:pt x="539736" y="539736"/>
                </a:lnTo>
                <a:lnTo>
                  <a:pt x="0" y="5397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16993" y="709015"/>
            <a:ext cx="8233641" cy="763195"/>
          </a:xfrm>
          <a:prstGeom prst="rect">
            <a:avLst/>
          </a:prstGeom>
        </p:spPr>
        <p:txBody>
          <a:bodyPr anchor="t" rtlCol="false" tIns="0" lIns="0" bIns="0" rIns="0">
            <a:spAutoFit/>
          </a:bodyPr>
          <a:lstStyle/>
          <a:p>
            <a:pPr algn="l">
              <a:lnSpc>
                <a:spcPts val="5721"/>
              </a:lnSpc>
            </a:pPr>
            <a:r>
              <a:rPr lang="en-US" sz="5838">
                <a:solidFill>
                  <a:srgbClr val="FFFFFF"/>
                </a:solidFill>
                <a:latin typeface="League Spartan"/>
                <a:ea typeface="League Spartan"/>
                <a:cs typeface="League Spartan"/>
                <a:sym typeface="League Spartan"/>
              </a:rPr>
              <a:t>Technology Stack</a:t>
            </a:r>
          </a:p>
        </p:txBody>
      </p:sp>
      <p:sp>
        <p:nvSpPr>
          <p:cNvPr name="Freeform 6" id="6"/>
          <p:cNvSpPr/>
          <p:nvPr/>
        </p:nvSpPr>
        <p:spPr>
          <a:xfrm flipH="false" flipV="false" rot="0">
            <a:off x="16416515" y="8832335"/>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566591">
            <a:off x="11035023" y="1724078"/>
            <a:ext cx="11421234" cy="8780073"/>
          </a:xfrm>
          <a:custGeom>
            <a:avLst/>
            <a:gdLst/>
            <a:ahLst/>
            <a:cxnLst/>
            <a:rect r="r" b="b" t="t" l="l"/>
            <a:pathLst>
              <a:path h="8780073" w="11421234">
                <a:moveTo>
                  <a:pt x="0" y="0"/>
                </a:moveTo>
                <a:lnTo>
                  <a:pt x="11421233" y="0"/>
                </a:lnTo>
                <a:lnTo>
                  <a:pt x="11421233" y="8780073"/>
                </a:lnTo>
                <a:lnTo>
                  <a:pt x="0" y="8780073"/>
                </a:lnTo>
                <a:lnTo>
                  <a:pt x="0" y="0"/>
                </a:lnTo>
                <a:close/>
              </a:path>
            </a:pathLst>
          </a:custGeom>
          <a:blipFill>
            <a:blip r:embed="rId4"/>
            <a:stretch>
              <a:fillRect l="0" t="0" r="0" b="0"/>
            </a:stretch>
          </a:blipFill>
        </p:spPr>
      </p:sp>
      <p:sp>
        <p:nvSpPr>
          <p:cNvPr name="TextBox 8" id="8"/>
          <p:cNvSpPr txBox="true"/>
          <p:nvPr/>
        </p:nvSpPr>
        <p:spPr>
          <a:xfrm rot="0">
            <a:off x="2712731" y="2599390"/>
            <a:ext cx="11169254" cy="5495925"/>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FFFFFF"/>
                </a:solidFill>
                <a:latin typeface="League Spartan"/>
                <a:ea typeface="League Spartan"/>
                <a:cs typeface="League Spartan"/>
                <a:sym typeface="League Spartan"/>
              </a:rPr>
              <a:t>Language : </a:t>
            </a:r>
          </a:p>
          <a:p>
            <a:pPr algn="l" marL="1684036" indent="-421009" lvl="3">
              <a:lnSpc>
                <a:spcPts val="3640"/>
              </a:lnSpc>
              <a:buFont typeface="Arial"/>
              <a:buChar char="￭"/>
            </a:pPr>
            <a:r>
              <a:rPr lang="en-US" sz="2600">
                <a:solidFill>
                  <a:srgbClr val="FFFFFF"/>
                </a:solidFill>
                <a:latin typeface="League Spartan"/>
                <a:ea typeface="League Spartan"/>
                <a:cs typeface="League Spartan"/>
                <a:sym typeface="League Spartan"/>
              </a:rPr>
              <a:t>Python</a:t>
            </a:r>
          </a:p>
          <a:p>
            <a:pPr algn="l" marL="777240" indent="-388620" lvl="1">
              <a:lnSpc>
                <a:spcPts val="5040"/>
              </a:lnSpc>
              <a:buFont typeface="Arial"/>
              <a:buChar char="•"/>
            </a:pPr>
            <a:r>
              <a:rPr lang="en-US" sz="3600">
                <a:solidFill>
                  <a:srgbClr val="FFFFFF"/>
                </a:solidFill>
                <a:latin typeface="League Spartan"/>
                <a:ea typeface="League Spartan"/>
                <a:cs typeface="League Spartan"/>
                <a:sym typeface="League Spartan"/>
              </a:rPr>
              <a:t>ML Models &amp; Libraries : </a:t>
            </a:r>
          </a:p>
          <a:p>
            <a:pPr algn="l" marL="1554499" indent="-388625" lvl="3">
              <a:lnSpc>
                <a:spcPts val="3360"/>
              </a:lnSpc>
              <a:buFont typeface="Arial"/>
              <a:buChar char="￭"/>
            </a:pPr>
            <a:r>
              <a:rPr lang="en-US" sz="2400">
                <a:solidFill>
                  <a:srgbClr val="FFFFFF"/>
                </a:solidFill>
                <a:latin typeface="League Spartan"/>
                <a:ea typeface="League Spartan"/>
                <a:cs typeface="League Spartan"/>
                <a:sym typeface="League Spartan"/>
              </a:rPr>
              <a:t>Transformers </a:t>
            </a:r>
          </a:p>
          <a:p>
            <a:pPr algn="l" marL="1554499" indent="-388625" lvl="3">
              <a:lnSpc>
                <a:spcPts val="3360"/>
              </a:lnSpc>
              <a:buFont typeface="Arial"/>
              <a:buChar char="￭"/>
            </a:pPr>
            <a:r>
              <a:rPr lang="en-US" sz="2400">
                <a:solidFill>
                  <a:srgbClr val="FFFFFF"/>
                </a:solidFill>
                <a:latin typeface="League Spartan"/>
                <a:ea typeface="League Spartan"/>
                <a:cs typeface="League Spartan"/>
                <a:sym typeface="League Spartan"/>
              </a:rPr>
              <a:t>Touch </a:t>
            </a:r>
          </a:p>
          <a:p>
            <a:pPr algn="l" marL="1554499" indent="-388625" lvl="3">
              <a:lnSpc>
                <a:spcPts val="3360"/>
              </a:lnSpc>
              <a:buFont typeface="Arial"/>
              <a:buChar char="￭"/>
            </a:pPr>
            <a:r>
              <a:rPr lang="en-US" sz="2400">
                <a:solidFill>
                  <a:srgbClr val="FFFFFF"/>
                </a:solidFill>
                <a:latin typeface="League Spartan"/>
                <a:ea typeface="League Spartan"/>
                <a:cs typeface="League Spartan"/>
                <a:sym typeface="League Spartan"/>
              </a:rPr>
              <a:t>Langchain </a:t>
            </a:r>
          </a:p>
          <a:p>
            <a:pPr algn="l" marL="1554499" indent="-388625" lvl="3">
              <a:lnSpc>
                <a:spcPts val="3360"/>
              </a:lnSpc>
              <a:buFont typeface="Arial"/>
              <a:buChar char="￭"/>
            </a:pPr>
            <a:r>
              <a:rPr lang="en-US" sz="2400">
                <a:solidFill>
                  <a:srgbClr val="FFFFFF"/>
                </a:solidFill>
                <a:latin typeface="League Spartan"/>
                <a:ea typeface="League Spartan"/>
                <a:cs typeface="League Spartan"/>
                <a:sym typeface="League Spartan"/>
              </a:rPr>
              <a:t>ChromaDB</a:t>
            </a:r>
          </a:p>
          <a:p>
            <a:pPr algn="l" marL="1554499" indent="-388625" lvl="3">
              <a:lnSpc>
                <a:spcPts val="3360"/>
              </a:lnSpc>
              <a:buFont typeface="Arial"/>
              <a:buChar char="￭"/>
            </a:pPr>
            <a:r>
              <a:rPr lang="en-US" sz="2400">
                <a:solidFill>
                  <a:srgbClr val="FFFFFF"/>
                </a:solidFill>
                <a:latin typeface="League Spartan"/>
                <a:ea typeface="League Spartan"/>
                <a:cs typeface="League Spartan"/>
                <a:sym typeface="League Spartan"/>
              </a:rPr>
              <a:t>Hugging Face</a:t>
            </a:r>
          </a:p>
          <a:p>
            <a:pPr algn="l" marL="1554499" indent="-388625" lvl="3">
              <a:lnSpc>
                <a:spcPts val="3360"/>
              </a:lnSpc>
              <a:buFont typeface="Arial"/>
              <a:buChar char="￭"/>
            </a:pPr>
            <a:r>
              <a:rPr lang="en-US" sz="2400">
                <a:solidFill>
                  <a:srgbClr val="FFFFFF"/>
                </a:solidFill>
                <a:latin typeface="League Spartan"/>
                <a:ea typeface="League Spartan"/>
                <a:cs typeface="League Spartan"/>
                <a:sym typeface="League Spartan"/>
              </a:rPr>
              <a:t>Pandas</a:t>
            </a:r>
          </a:p>
          <a:p>
            <a:pPr algn="l" marL="1554499" indent="-388625" lvl="3">
              <a:lnSpc>
                <a:spcPts val="3360"/>
              </a:lnSpc>
              <a:buFont typeface="Arial"/>
              <a:buChar char="￭"/>
            </a:pPr>
            <a:r>
              <a:rPr lang="en-US" sz="2400">
                <a:solidFill>
                  <a:srgbClr val="FFFFFF"/>
                </a:solidFill>
                <a:latin typeface="League Spartan"/>
                <a:ea typeface="League Spartan"/>
                <a:cs typeface="League Spartan"/>
                <a:sym typeface="League Spartan"/>
              </a:rPr>
              <a:t>Faker</a:t>
            </a:r>
          </a:p>
          <a:p>
            <a:pPr algn="l" marL="1554499" indent="-388625" lvl="3">
              <a:lnSpc>
                <a:spcPts val="3360"/>
              </a:lnSpc>
              <a:buFont typeface="Arial"/>
              <a:buChar char="￭"/>
            </a:pPr>
            <a:r>
              <a:rPr lang="en-US" sz="2400">
                <a:solidFill>
                  <a:srgbClr val="FFFFFF"/>
                </a:solidFill>
                <a:latin typeface="League Spartan"/>
                <a:ea typeface="League Spartan"/>
                <a:cs typeface="League Spartan"/>
                <a:sym typeface="League Spartan"/>
              </a:rPr>
              <a:t>Streamlit</a:t>
            </a:r>
          </a:p>
          <a:p>
            <a:pPr algn="l">
              <a:lnSpc>
                <a:spcPts val="336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914046" y="-527382"/>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752012" y="435446"/>
            <a:ext cx="12664503" cy="1124375"/>
          </a:xfrm>
          <a:prstGeom prst="rect">
            <a:avLst/>
          </a:prstGeom>
        </p:spPr>
        <p:txBody>
          <a:bodyPr anchor="t" rtlCol="false" tIns="0" lIns="0" bIns="0" rIns="0">
            <a:spAutoFit/>
          </a:bodyPr>
          <a:lstStyle/>
          <a:p>
            <a:pPr algn="ctr">
              <a:lnSpc>
                <a:spcPts val="8367"/>
              </a:lnSpc>
            </a:pPr>
            <a:r>
              <a:rPr lang="en-US" sz="8537">
                <a:solidFill>
                  <a:srgbClr val="02233D"/>
                </a:solidFill>
                <a:latin typeface="League Spartan"/>
                <a:ea typeface="League Spartan"/>
                <a:cs typeface="League Spartan"/>
                <a:sym typeface="League Spartan"/>
              </a:rPr>
              <a:t>Technical Overview</a:t>
            </a:r>
          </a:p>
        </p:txBody>
      </p:sp>
      <p:sp>
        <p:nvSpPr>
          <p:cNvPr name="Freeform 4" id="4"/>
          <p:cNvSpPr/>
          <p:nvPr/>
        </p:nvSpPr>
        <p:spPr>
          <a:xfrm flipH="false" flipV="false" rot="0">
            <a:off x="14758047" y="-2522163"/>
            <a:ext cx="7875378" cy="8104361"/>
          </a:xfrm>
          <a:custGeom>
            <a:avLst/>
            <a:gdLst/>
            <a:ahLst/>
            <a:cxnLst/>
            <a:rect r="r" b="b" t="t" l="l"/>
            <a:pathLst>
              <a:path h="8104361" w="7875378">
                <a:moveTo>
                  <a:pt x="0" y="0"/>
                </a:moveTo>
                <a:lnTo>
                  <a:pt x="7875378" y="0"/>
                </a:lnTo>
                <a:lnTo>
                  <a:pt x="7875378" y="8104361"/>
                </a:lnTo>
                <a:lnTo>
                  <a:pt x="0" y="8104361"/>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261967" y="6850331"/>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6" id="6">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1473888" y="2256580"/>
            <a:ext cx="14495604" cy="6904649"/>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524053" y="-668980"/>
            <a:ext cx="11071703" cy="11071703"/>
          </a:xfrm>
          <a:custGeom>
            <a:avLst/>
            <a:gdLst/>
            <a:ahLst/>
            <a:cxnLst/>
            <a:rect r="r" b="b" t="t" l="l"/>
            <a:pathLst>
              <a:path h="11071703" w="11071703">
                <a:moveTo>
                  <a:pt x="11071703" y="0"/>
                </a:moveTo>
                <a:lnTo>
                  <a:pt x="0" y="0"/>
                </a:lnTo>
                <a:lnTo>
                  <a:pt x="0" y="11071703"/>
                </a:lnTo>
                <a:lnTo>
                  <a:pt x="11071703" y="11071703"/>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54428" y="1936187"/>
            <a:ext cx="539736" cy="539736"/>
          </a:xfrm>
          <a:custGeom>
            <a:avLst/>
            <a:gdLst/>
            <a:ahLst/>
            <a:cxnLst/>
            <a:rect r="r" b="b" t="t" l="l"/>
            <a:pathLst>
              <a:path h="539736" w="539736">
                <a:moveTo>
                  <a:pt x="0" y="0"/>
                </a:moveTo>
                <a:lnTo>
                  <a:pt x="539736" y="0"/>
                </a:lnTo>
                <a:lnTo>
                  <a:pt x="539736" y="539736"/>
                </a:lnTo>
                <a:lnTo>
                  <a:pt x="0" y="539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48055" y="8291726"/>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853157" y="8082827"/>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464760"/>
            <a:ext cx="9619354" cy="821996"/>
          </a:xfrm>
          <a:prstGeom prst="rect">
            <a:avLst/>
          </a:prstGeom>
        </p:spPr>
        <p:txBody>
          <a:bodyPr anchor="t" rtlCol="false" tIns="0" lIns="0" bIns="0" rIns="0">
            <a:spAutoFit/>
          </a:bodyPr>
          <a:lstStyle/>
          <a:p>
            <a:pPr algn="l">
              <a:lnSpc>
                <a:spcPts val="6113"/>
              </a:lnSpc>
            </a:pPr>
            <a:r>
              <a:rPr lang="en-US" sz="6238">
                <a:solidFill>
                  <a:srgbClr val="02233D"/>
                </a:solidFill>
                <a:latin typeface="League Spartan"/>
                <a:ea typeface="League Spartan"/>
                <a:cs typeface="League Spartan"/>
                <a:sym typeface="League Spartan"/>
              </a:rPr>
              <a:t>Advantages</a:t>
            </a:r>
          </a:p>
        </p:txBody>
      </p:sp>
      <p:sp>
        <p:nvSpPr>
          <p:cNvPr name="TextBox 8" id="8"/>
          <p:cNvSpPr txBox="true"/>
          <p:nvPr/>
        </p:nvSpPr>
        <p:spPr>
          <a:xfrm rot="0">
            <a:off x="7324296" y="2795069"/>
            <a:ext cx="8534368" cy="6979306"/>
          </a:xfrm>
          <a:prstGeom prst="rect">
            <a:avLst/>
          </a:prstGeom>
        </p:spPr>
        <p:txBody>
          <a:bodyPr anchor="t" rtlCol="false" tIns="0" lIns="0" bIns="0" rIns="0">
            <a:spAutoFit/>
          </a:bodyPr>
          <a:lstStyle/>
          <a:p>
            <a:pPr algn="l" marL="507183" indent="-253592" lvl="1">
              <a:lnSpc>
                <a:spcPts val="3288"/>
              </a:lnSpc>
              <a:buFont typeface="Arial"/>
              <a:buChar char="•"/>
            </a:pPr>
            <a:r>
              <a:rPr lang="en-US" b="true" sz="2349">
                <a:solidFill>
                  <a:srgbClr val="00204B"/>
                </a:solidFill>
                <a:latin typeface="Codec Pro Bold"/>
                <a:ea typeface="Codec Pro Bold"/>
                <a:cs typeface="Codec Pro Bold"/>
                <a:sym typeface="Codec Pro Bold"/>
              </a:rPr>
              <a:t>Enhanc</a:t>
            </a:r>
            <a:r>
              <a:rPr lang="en-US" b="true" sz="2349">
                <a:solidFill>
                  <a:srgbClr val="00204B"/>
                </a:solidFill>
                <a:latin typeface="Codec Pro Bold"/>
                <a:ea typeface="Codec Pro Bold"/>
                <a:cs typeface="Codec Pro Bold"/>
                <a:sym typeface="Codec Pro Bold"/>
              </a:rPr>
              <a:t>ed Customer Experience: </a:t>
            </a:r>
            <a:r>
              <a:rPr lang="en-US" sz="2349">
                <a:solidFill>
                  <a:srgbClr val="00204B"/>
                </a:solidFill>
                <a:latin typeface="Codec Pro"/>
                <a:ea typeface="Codec Pro"/>
                <a:cs typeface="Codec Pro"/>
                <a:sym typeface="Codec Pro"/>
              </a:rPr>
              <a:t>Tailored recommendations create more relevant and meaningful interactions, increasing customer satisfaction.</a:t>
            </a:r>
          </a:p>
          <a:p>
            <a:pPr algn="l" marL="507183" indent="-253592" lvl="1">
              <a:lnSpc>
                <a:spcPts val="3288"/>
              </a:lnSpc>
              <a:buFont typeface="Arial"/>
              <a:buChar char="•"/>
            </a:pPr>
            <a:r>
              <a:rPr lang="en-US" b="true" sz="2349">
                <a:solidFill>
                  <a:srgbClr val="00204B"/>
                </a:solidFill>
                <a:latin typeface="Codec Pro Bold"/>
                <a:ea typeface="Codec Pro Bold"/>
                <a:cs typeface="Codec Pro Bold"/>
                <a:sym typeface="Codec Pro Bold"/>
              </a:rPr>
              <a:t>Improved Customer Retention:</a:t>
            </a:r>
            <a:r>
              <a:rPr lang="en-US" sz="2349">
                <a:solidFill>
                  <a:srgbClr val="00204B"/>
                </a:solidFill>
                <a:latin typeface="Codec Pro"/>
                <a:ea typeface="Codec Pro"/>
                <a:cs typeface="Codec Pro"/>
                <a:sym typeface="Codec Pro"/>
              </a:rPr>
              <a:t> Personalized experiences foster stronger customer loyalty, reduc</a:t>
            </a:r>
            <a:r>
              <a:rPr lang="en-US" sz="2349">
                <a:solidFill>
                  <a:srgbClr val="00204B"/>
                </a:solidFill>
                <a:latin typeface="Codec Pro"/>
                <a:ea typeface="Codec Pro"/>
                <a:cs typeface="Codec Pro"/>
                <a:sym typeface="Codec Pro"/>
              </a:rPr>
              <a:t>ing churn rates.</a:t>
            </a:r>
          </a:p>
          <a:p>
            <a:pPr algn="l" marL="507183" indent="-253592" lvl="1">
              <a:lnSpc>
                <a:spcPts val="3288"/>
              </a:lnSpc>
              <a:buFont typeface="Arial"/>
              <a:buChar char="•"/>
            </a:pPr>
            <a:r>
              <a:rPr lang="en-US" b="true" sz="2349">
                <a:solidFill>
                  <a:srgbClr val="00204B"/>
                </a:solidFill>
                <a:latin typeface="Codec Pro Bold"/>
                <a:ea typeface="Codec Pro Bold"/>
                <a:cs typeface="Codec Pro Bold"/>
                <a:sym typeface="Codec Pro Bold"/>
              </a:rPr>
              <a:t>Data-Driven Insights:</a:t>
            </a:r>
            <a:r>
              <a:rPr lang="en-US" sz="2349">
                <a:solidFill>
                  <a:srgbClr val="00204B"/>
                </a:solidFill>
                <a:latin typeface="Codec Pro"/>
                <a:ea typeface="Codec Pro"/>
                <a:cs typeface="Codec Pro"/>
                <a:sym typeface="Codec Pro"/>
              </a:rPr>
              <a:t> The system provides valuable insights into customer behavior, helping businesses make informed decisions.</a:t>
            </a:r>
          </a:p>
          <a:p>
            <a:pPr algn="l" marL="507183" indent="-253592" lvl="1">
              <a:lnSpc>
                <a:spcPts val="3288"/>
              </a:lnSpc>
              <a:buFont typeface="Arial"/>
              <a:buChar char="•"/>
            </a:pPr>
            <a:r>
              <a:rPr lang="en-US" b="true" sz="2349">
                <a:solidFill>
                  <a:srgbClr val="00204B"/>
                </a:solidFill>
                <a:latin typeface="Codec Pro Bold"/>
                <a:ea typeface="Codec Pro Bold"/>
                <a:cs typeface="Codec Pro Bold"/>
                <a:sym typeface="Codec Pro Bold"/>
              </a:rPr>
              <a:t>Increased Revenue:</a:t>
            </a:r>
            <a:r>
              <a:rPr lang="en-US" sz="2349">
                <a:solidFill>
                  <a:srgbClr val="00204B"/>
                </a:solidFill>
                <a:latin typeface="Codec Pro"/>
                <a:ea typeface="Codec Pro"/>
                <a:cs typeface="Codec Pro"/>
                <a:sym typeface="Codec Pro"/>
              </a:rPr>
              <a:t> Personalized offers and recommendations can lead to higher conversion rates and larger average order values.</a:t>
            </a:r>
          </a:p>
          <a:p>
            <a:pPr algn="l" marL="507183" indent="-253592" lvl="1">
              <a:lnSpc>
                <a:spcPts val="3288"/>
              </a:lnSpc>
              <a:buFont typeface="Arial"/>
              <a:buChar char="•"/>
            </a:pPr>
            <a:r>
              <a:rPr lang="en-US" b="true" sz="2349">
                <a:solidFill>
                  <a:srgbClr val="00204B"/>
                </a:solidFill>
                <a:latin typeface="Codec Pro Bold"/>
                <a:ea typeface="Codec Pro Bold"/>
                <a:cs typeface="Codec Pro Bold"/>
                <a:sym typeface="Codec Pro Bold"/>
              </a:rPr>
              <a:t>Efficient Marketing Strategies:</a:t>
            </a:r>
            <a:r>
              <a:rPr lang="en-US" sz="2349">
                <a:solidFill>
                  <a:srgbClr val="00204B"/>
                </a:solidFill>
                <a:latin typeface="Codec Pro"/>
                <a:ea typeface="Codec Pro"/>
                <a:cs typeface="Codec Pro"/>
                <a:sym typeface="Codec Pro"/>
              </a:rPr>
              <a:t> Actionable insights allow businesses to optimize their marketing campaigns, making them more effective and targeted.</a:t>
            </a:r>
          </a:p>
          <a:p>
            <a:pPr algn="l">
              <a:lnSpc>
                <a:spcPts val="3288"/>
              </a:lnSpc>
              <a:spcBef>
                <a:spcPct val="0"/>
              </a:spcBef>
            </a:pPr>
          </a:p>
        </p:txBody>
      </p:sp>
      <p:sp>
        <p:nvSpPr>
          <p:cNvPr name="Freeform 9" id="9"/>
          <p:cNvSpPr/>
          <p:nvPr/>
        </p:nvSpPr>
        <p:spPr>
          <a:xfrm flipH="false" flipV="false" rot="0">
            <a:off x="15155820" y="-556609"/>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true" flipV="false" rot="0">
            <a:off x="-524053" y="-668980"/>
            <a:ext cx="11071703" cy="11071703"/>
          </a:xfrm>
          <a:custGeom>
            <a:avLst/>
            <a:gdLst/>
            <a:ahLst/>
            <a:cxnLst/>
            <a:rect r="r" b="b" t="t" l="l"/>
            <a:pathLst>
              <a:path h="11071703" w="11071703">
                <a:moveTo>
                  <a:pt x="11071703" y="0"/>
                </a:moveTo>
                <a:lnTo>
                  <a:pt x="0" y="0"/>
                </a:lnTo>
                <a:lnTo>
                  <a:pt x="0" y="11071703"/>
                </a:lnTo>
                <a:lnTo>
                  <a:pt x="11071703" y="11071703"/>
                </a:lnTo>
                <a:lnTo>
                  <a:pt x="11071703"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54428" y="1936187"/>
            <a:ext cx="539736" cy="539736"/>
          </a:xfrm>
          <a:custGeom>
            <a:avLst/>
            <a:gdLst/>
            <a:ahLst/>
            <a:cxnLst/>
            <a:rect r="r" b="b" t="t" l="l"/>
            <a:pathLst>
              <a:path h="539736" w="539736">
                <a:moveTo>
                  <a:pt x="0" y="0"/>
                </a:moveTo>
                <a:lnTo>
                  <a:pt x="539736" y="0"/>
                </a:lnTo>
                <a:lnTo>
                  <a:pt x="539736" y="539736"/>
                </a:lnTo>
                <a:lnTo>
                  <a:pt x="0" y="539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48055" y="8291726"/>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416515" y="8504666"/>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853157" y="8082827"/>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464760"/>
            <a:ext cx="9619354" cy="821996"/>
          </a:xfrm>
          <a:prstGeom prst="rect">
            <a:avLst/>
          </a:prstGeom>
        </p:spPr>
        <p:txBody>
          <a:bodyPr anchor="t" rtlCol="false" tIns="0" lIns="0" bIns="0" rIns="0">
            <a:spAutoFit/>
          </a:bodyPr>
          <a:lstStyle/>
          <a:p>
            <a:pPr algn="l">
              <a:lnSpc>
                <a:spcPts val="6113"/>
              </a:lnSpc>
            </a:pPr>
            <a:r>
              <a:rPr lang="en-US" sz="6238">
                <a:solidFill>
                  <a:srgbClr val="02233D"/>
                </a:solidFill>
                <a:latin typeface="League Spartan"/>
                <a:ea typeface="League Spartan"/>
                <a:cs typeface="League Spartan"/>
                <a:sym typeface="League Spartan"/>
              </a:rPr>
              <a:t>Challanges</a:t>
            </a:r>
          </a:p>
        </p:txBody>
      </p:sp>
      <p:sp>
        <p:nvSpPr>
          <p:cNvPr name="TextBox 8" id="8"/>
          <p:cNvSpPr txBox="true"/>
          <p:nvPr/>
        </p:nvSpPr>
        <p:spPr>
          <a:xfrm rot="0">
            <a:off x="7324296" y="2795069"/>
            <a:ext cx="8534368" cy="5750581"/>
          </a:xfrm>
          <a:prstGeom prst="rect">
            <a:avLst/>
          </a:prstGeom>
        </p:spPr>
        <p:txBody>
          <a:bodyPr anchor="t" rtlCol="false" tIns="0" lIns="0" bIns="0" rIns="0">
            <a:spAutoFit/>
          </a:bodyPr>
          <a:lstStyle/>
          <a:p>
            <a:pPr algn="l" marL="507183" indent="-253592" lvl="1">
              <a:lnSpc>
                <a:spcPts val="3288"/>
              </a:lnSpc>
              <a:buFont typeface="Arial"/>
              <a:buChar char="•"/>
            </a:pPr>
            <a:r>
              <a:rPr lang="en-US" b="true" sz="2349">
                <a:solidFill>
                  <a:srgbClr val="00204B"/>
                </a:solidFill>
                <a:latin typeface="Codec Pro Bold"/>
                <a:ea typeface="Codec Pro Bold"/>
                <a:cs typeface="Codec Pro Bold"/>
                <a:sym typeface="Codec Pro Bold"/>
              </a:rPr>
              <a:t>Large-Scale Data Processing </a:t>
            </a:r>
            <a:r>
              <a:rPr lang="en-US" sz="2349">
                <a:solidFill>
                  <a:srgbClr val="00204B"/>
                </a:solidFill>
                <a:latin typeface="Codec Pro"/>
                <a:ea typeface="Codec Pro"/>
                <a:cs typeface="Codec Pro"/>
                <a:sym typeface="Codec Pro"/>
              </a:rPr>
              <a:t>→ Efficient storage and retrieval of vast customer datasets.</a:t>
            </a:r>
          </a:p>
          <a:p>
            <a:pPr algn="l" marL="507183" indent="-253592" lvl="1">
              <a:lnSpc>
                <a:spcPts val="3288"/>
              </a:lnSpc>
              <a:buFont typeface="Arial"/>
              <a:buChar char="•"/>
            </a:pPr>
            <a:r>
              <a:rPr lang="en-US" sz="2349">
                <a:solidFill>
                  <a:srgbClr val="00204B"/>
                </a:solidFill>
                <a:latin typeface="Codec Pro"/>
                <a:ea typeface="Codec Pro"/>
                <a:cs typeface="Codec Pro"/>
                <a:sym typeface="Codec Pro"/>
              </a:rPr>
              <a:t>⿢ </a:t>
            </a:r>
            <a:r>
              <a:rPr lang="en-US" b="true" sz="2349">
                <a:solidFill>
                  <a:srgbClr val="00204B"/>
                </a:solidFill>
                <a:latin typeface="Codec Pro Bold"/>
                <a:ea typeface="Codec Pro Bold"/>
                <a:cs typeface="Codec Pro Bold"/>
                <a:sym typeface="Codec Pro Bold"/>
              </a:rPr>
              <a:t>AI Model Optimization</a:t>
            </a:r>
            <a:r>
              <a:rPr lang="en-US" sz="2349">
                <a:solidFill>
                  <a:srgbClr val="00204B"/>
                </a:solidFill>
                <a:latin typeface="Codec Pro"/>
                <a:ea typeface="Codec Pro"/>
                <a:cs typeface="Codec Pro"/>
                <a:sym typeface="Codec Pro"/>
              </a:rPr>
              <a:t> → HuggingFaceH4/zephyr-7b-beta required GPU acceleration and tuning for real-time performance.</a:t>
            </a:r>
          </a:p>
          <a:p>
            <a:pPr algn="l" marL="507183" indent="-253592" lvl="1">
              <a:lnSpc>
                <a:spcPts val="3288"/>
              </a:lnSpc>
              <a:buFont typeface="Arial"/>
              <a:buChar char="•"/>
            </a:pPr>
            <a:r>
              <a:rPr lang="en-US" sz="2349">
                <a:solidFill>
                  <a:srgbClr val="00204B"/>
                </a:solidFill>
                <a:latin typeface="Codec Pro"/>
                <a:ea typeface="Codec Pro"/>
                <a:cs typeface="Codec Pro"/>
                <a:sym typeface="Codec Pro"/>
              </a:rPr>
              <a:t>⿣ </a:t>
            </a:r>
            <a:r>
              <a:rPr lang="en-US" b="true" sz="2349">
                <a:solidFill>
                  <a:srgbClr val="00204B"/>
                </a:solidFill>
                <a:latin typeface="Codec Pro Bold"/>
                <a:ea typeface="Codec Pro Bold"/>
                <a:cs typeface="Codec Pro Bold"/>
                <a:sym typeface="Codec Pro Bold"/>
              </a:rPr>
              <a:t>Vector Database Performance</a:t>
            </a:r>
            <a:r>
              <a:rPr lang="en-US" sz="2349">
                <a:solidFill>
                  <a:srgbClr val="00204B"/>
                </a:solidFill>
                <a:latin typeface="Codec Pro"/>
                <a:ea typeface="Codec Pro"/>
                <a:cs typeface="Codec Pro"/>
                <a:sym typeface="Codec Pro"/>
              </a:rPr>
              <a:t> → Optimizing ChromaDB for fast and scalable embeddings retrieval.</a:t>
            </a:r>
          </a:p>
          <a:p>
            <a:pPr algn="l" marL="507183" indent="-253592" lvl="1">
              <a:lnSpc>
                <a:spcPts val="3288"/>
              </a:lnSpc>
              <a:buFont typeface="Arial"/>
              <a:buChar char="•"/>
            </a:pPr>
            <a:r>
              <a:rPr lang="en-US" sz="2349">
                <a:solidFill>
                  <a:srgbClr val="00204B"/>
                </a:solidFill>
                <a:latin typeface="Codec Pro"/>
                <a:ea typeface="Codec Pro"/>
                <a:cs typeface="Codec Pro"/>
                <a:sym typeface="Codec Pro"/>
              </a:rPr>
              <a:t>⿤ </a:t>
            </a:r>
            <a:r>
              <a:rPr lang="en-US" b="true" sz="2349">
                <a:solidFill>
                  <a:srgbClr val="00204B"/>
                </a:solidFill>
                <a:latin typeface="Codec Pro Bold"/>
                <a:ea typeface="Codec Pro Bold"/>
                <a:cs typeface="Codec Pro Bold"/>
                <a:sym typeface="Codec Pro Bold"/>
              </a:rPr>
              <a:t>Complex Sentiment Analysis </a:t>
            </a:r>
            <a:r>
              <a:rPr lang="en-US" sz="2349">
                <a:solidFill>
                  <a:srgbClr val="00204B"/>
                </a:solidFill>
                <a:latin typeface="Codec Pro"/>
                <a:ea typeface="Codec Pro"/>
                <a:cs typeface="Codec Pro"/>
                <a:sym typeface="Codec Pro"/>
              </a:rPr>
              <a:t>→ Extracting insights from unstructured, slang-heavy social media data.</a:t>
            </a:r>
          </a:p>
          <a:p>
            <a:pPr algn="l" marL="507183" indent="-253592" lvl="1">
              <a:lnSpc>
                <a:spcPts val="3288"/>
              </a:lnSpc>
              <a:buFont typeface="Arial"/>
              <a:buChar char="•"/>
            </a:pPr>
            <a:r>
              <a:rPr lang="en-US" sz="2349">
                <a:solidFill>
                  <a:srgbClr val="00204B"/>
                </a:solidFill>
                <a:latin typeface="Codec Pro"/>
                <a:ea typeface="Codec Pro"/>
                <a:cs typeface="Codec Pro"/>
                <a:sym typeface="Codec Pro"/>
              </a:rPr>
              <a:t>⿥ </a:t>
            </a:r>
            <a:r>
              <a:rPr lang="en-US" b="true" sz="2349">
                <a:solidFill>
                  <a:srgbClr val="00204B"/>
                </a:solidFill>
                <a:latin typeface="Codec Pro Bold"/>
                <a:ea typeface="Codec Pro Bold"/>
                <a:cs typeface="Codec Pro Bold"/>
                <a:sym typeface="Codec Pro Bold"/>
              </a:rPr>
              <a:t>Privacy &amp; Compliance</a:t>
            </a:r>
            <a:r>
              <a:rPr lang="en-US" sz="2349">
                <a:solidFill>
                  <a:srgbClr val="00204B"/>
                </a:solidFill>
                <a:latin typeface="Codec Pro"/>
                <a:ea typeface="Codec Pro"/>
                <a:cs typeface="Codec Pro"/>
                <a:sym typeface="Codec Pro"/>
              </a:rPr>
              <a:t> → Balancing personalization while ensuring financial data privacy (e.g., GDPR).</a:t>
            </a:r>
          </a:p>
          <a:p>
            <a:pPr algn="l" marL="507183" indent="-253592" lvl="1">
              <a:lnSpc>
                <a:spcPts val="3288"/>
              </a:lnSpc>
              <a:buFont typeface="Arial"/>
              <a:buChar char="•"/>
            </a:pPr>
            <a:r>
              <a:rPr lang="en-US" sz="2349">
                <a:solidFill>
                  <a:srgbClr val="00204B"/>
                </a:solidFill>
                <a:latin typeface="Codec Pro"/>
                <a:ea typeface="Codec Pro"/>
                <a:cs typeface="Codec Pro"/>
                <a:sym typeface="Codec Pro"/>
              </a:rPr>
              <a:t>⿦ </a:t>
            </a:r>
            <a:r>
              <a:rPr lang="en-US" b="true" sz="2349">
                <a:solidFill>
                  <a:srgbClr val="00204B"/>
                </a:solidFill>
                <a:latin typeface="Codec Pro Bold"/>
                <a:ea typeface="Codec Pro Bold"/>
                <a:cs typeface="Codec Pro Bold"/>
                <a:sym typeface="Codec Pro Bold"/>
              </a:rPr>
              <a:t>UI &amp; Performance</a:t>
            </a:r>
            <a:r>
              <a:rPr lang="en-US" sz="2349">
                <a:solidFill>
                  <a:srgbClr val="00204B"/>
                </a:solidFill>
                <a:latin typeface="Codec Pro"/>
                <a:ea typeface="Codec Pro"/>
                <a:cs typeface="Codec Pro"/>
                <a:sym typeface="Codec Pro"/>
              </a:rPr>
              <a:t> → Keeping the Streamlit app responsive with real-time recommendations.</a:t>
            </a:r>
          </a:p>
          <a:p>
            <a:pPr algn="l">
              <a:lnSpc>
                <a:spcPts val="3288"/>
              </a:lnSpc>
            </a:pPr>
          </a:p>
        </p:txBody>
      </p:sp>
      <p:sp>
        <p:nvSpPr>
          <p:cNvPr name="Freeform 9" id="9"/>
          <p:cNvSpPr/>
          <p:nvPr/>
        </p:nvSpPr>
        <p:spPr>
          <a:xfrm flipH="false" flipV="false" rot="0">
            <a:off x="15155820" y="-556609"/>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DAGitbDTp-I</dc:identifier>
  <dcterms:modified xsi:type="dcterms:W3CDTF">2011-08-01T06:04:30Z</dcterms:modified>
  <cp:revision>1</cp:revision>
  <dc:title>AI Powered</dc:title>
</cp:coreProperties>
</file>